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61" r:id="rId5"/>
    <p:sldId id="264" r:id="rId6"/>
    <p:sldId id="257" r:id="rId7"/>
    <p:sldId id="258" r:id="rId8"/>
    <p:sldId id="259"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64C371-E382-8E11-4D02-48D40FDBBFA4}" v="22" dt="2021-12-08T21:16:12.013"/>
    <p1510:client id="{5FF0A3DB-120C-4AAF-8463-8BBB5F6BE7C1}" v="5" dt="2021-01-21T21:30:33.544"/>
    <p1510:client id="{7E1DF3CA-179E-6914-2545-DC48A47A9AE3}" v="272" dt="2021-12-08T21:42:36.2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12/9/2021</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p12.nysed.gov/specialed/techassist/CSE-IEP.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Wallkill Central School District</a:t>
            </a:r>
          </a:p>
        </p:txBody>
      </p:sp>
      <p:sp>
        <p:nvSpPr>
          <p:cNvPr id="3" name="Subtitle 2"/>
          <p:cNvSpPr>
            <a:spLocks noGrp="1"/>
          </p:cNvSpPr>
          <p:nvPr>
            <p:ph type="subTitle" idx="1"/>
          </p:nvPr>
        </p:nvSpPr>
        <p:spPr/>
        <p:txBody>
          <a:bodyPr vert="horz" lIns="91440" tIns="45720" rIns="91440" bIns="45720" rtlCol="0" anchor="t">
            <a:normAutofit fontScale="92500" lnSpcReduction="10000"/>
          </a:bodyPr>
          <a:lstStyle/>
          <a:p>
            <a:r>
              <a:rPr lang="en-US"/>
              <a:t>Special Education Parent Advisory Committee (SEPAC)</a:t>
            </a:r>
          </a:p>
          <a:p>
            <a:endParaRPr lang="en-US">
              <a:ea typeface="+mn-lt"/>
              <a:cs typeface="+mn-lt"/>
            </a:endParaRPr>
          </a:p>
          <a:p>
            <a:r>
              <a:rPr lang="en-US" sz="3200" b="1">
                <a:ea typeface="+mn-lt"/>
                <a:cs typeface="+mn-lt"/>
              </a:rPr>
              <a:t>Special Education Programs</a:t>
            </a:r>
            <a:endParaRPr lang="en-US" sz="3200" b="1"/>
          </a:p>
          <a:p>
            <a:endParaRPr lang="en-US" i="1"/>
          </a:p>
        </p:txBody>
      </p:sp>
    </p:spTree>
    <p:extLst>
      <p:ext uri="{BB962C8B-B14F-4D97-AF65-F5344CB8AC3E}">
        <p14:creationId xmlns:p14="http://schemas.microsoft.com/office/powerpoint/2010/main" val="1166556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Determines the program and supports for a student?</a:t>
            </a:r>
          </a:p>
        </p:txBody>
      </p:sp>
      <p:sp>
        <p:nvSpPr>
          <p:cNvPr id="3" name="Content Placeholder 2"/>
          <p:cNvSpPr>
            <a:spLocks noGrp="1"/>
          </p:cNvSpPr>
          <p:nvPr>
            <p:ph idx="1"/>
          </p:nvPr>
        </p:nvSpPr>
        <p:spPr/>
        <p:txBody>
          <a:bodyPr vert="horz" lIns="91440" tIns="45720" rIns="91440" bIns="45720" rtlCol="0" anchor="t">
            <a:normAutofit/>
          </a:bodyPr>
          <a:lstStyle/>
          <a:p>
            <a:r>
              <a:rPr lang="en-US"/>
              <a:t>The Individualized Educational Plan (IEP) is a strategic planning document that identifies a student’s unique needs and how the school will address those needs. </a:t>
            </a:r>
          </a:p>
          <a:p>
            <a:r>
              <a:rPr lang="en-US"/>
              <a:t>All members of the CSE share the responsibility in the development of a student’s IEP and to make recommendations that are based on the student’s present levels of performance (PLPs) and in consideration of the student’s strengths, needs, interests and preferences, along with any concerns the parents may have. </a:t>
            </a:r>
          </a:p>
          <a:p>
            <a:r>
              <a:rPr lang="en-US"/>
              <a:t>Below is a link for a full description of the process and IEP development. </a:t>
            </a:r>
            <a:r>
              <a:rPr lang="en-US">
                <a:hlinkClick r:id="rId2"/>
              </a:rPr>
              <a:t>http://www.p12.nysed.gov/specialed/techassist/CSE-IEP.htm</a:t>
            </a:r>
            <a:r>
              <a:rPr lang="en-US"/>
              <a:t> </a:t>
            </a:r>
          </a:p>
        </p:txBody>
      </p:sp>
    </p:spTree>
    <p:extLst>
      <p:ext uri="{BB962C8B-B14F-4D97-AF65-F5344CB8AC3E}">
        <p14:creationId xmlns:p14="http://schemas.microsoft.com/office/powerpoint/2010/main" val="3215804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55686"/>
            <a:ext cx="10353761" cy="1580236"/>
          </a:xfrm>
        </p:spPr>
        <p:txBody>
          <a:bodyPr>
            <a:normAutofit fontScale="90000"/>
          </a:bodyPr>
          <a:lstStyle/>
          <a:p>
            <a:pPr marL="228600" indent="-228600" algn="l">
              <a:lnSpc>
                <a:spcPct val="120000"/>
              </a:lnSpc>
              <a:spcBef>
                <a:spcPts val="1000"/>
              </a:spcBef>
              <a:buChar char="•"/>
            </a:pPr>
            <a:r>
              <a:rPr lang="en-US"/>
              <a:t>Districtwide Special Education Programs </a:t>
            </a:r>
            <a:r>
              <a:rPr lang="en-US" sz="1200" b="0"/>
              <a:t>**</a:t>
            </a:r>
            <a:r>
              <a:rPr lang="en-US" b="0"/>
              <a:t> </a:t>
            </a:r>
            <a:r>
              <a:rPr lang="en-US" sz="1200" b="0"/>
              <a:t>The Committee of Special Education (CSE) considers the full continuum of services as well as Least Restrictive Environment  (LRE) when developing an individual student’s program.</a:t>
            </a:r>
          </a:p>
          <a:p>
            <a:endParaRPr lang="en-US">
              <a:ea typeface="+mj-lt"/>
              <a:cs typeface="+mj-lt"/>
            </a:endParaRPr>
          </a:p>
        </p:txBody>
      </p:sp>
      <p:sp>
        <p:nvSpPr>
          <p:cNvPr id="3" name="Content Placeholder 2"/>
          <p:cNvSpPr>
            <a:spLocks noGrp="1"/>
          </p:cNvSpPr>
          <p:nvPr>
            <p:ph idx="1"/>
          </p:nvPr>
        </p:nvSpPr>
        <p:spPr>
          <a:xfrm>
            <a:off x="913795" y="1823820"/>
            <a:ext cx="10353762" cy="4678495"/>
          </a:xfrm>
        </p:spPr>
        <p:txBody>
          <a:bodyPr vert="horz" lIns="91440" tIns="45720" rIns="91440" bIns="45720" rtlCol="0" anchor="t">
            <a:noAutofit/>
          </a:bodyPr>
          <a:lstStyle/>
          <a:p>
            <a:r>
              <a:rPr lang="en-US" sz="1400" b="1" u="sng"/>
              <a:t>Consultant Teacher</a:t>
            </a:r>
            <a:r>
              <a:rPr lang="en-US" sz="1400" b="1"/>
              <a:t> (Direct or Indirect)</a:t>
            </a:r>
            <a:endParaRPr lang="en-US" sz="1400" b="1" u="sng"/>
          </a:p>
          <a:p>
            <a:pPr lvl="1"/>
            <a:r>
              <a:rPr lang="en-US" sz="1400" b="1" u="sng"/>
              <a:t>Direct CT services</a:t>
            </a:r>
            <a:r>
              <a:rPr lang="en-US" sz="1400" b="1"/>
              <a:t> - </a:t>
            </a:r>
            <a:r>
              <a:rPr lang="en-US" sz="1400"/>
              <a:t>means that a special education teacher provides specially designed instruction to help their students benefit from the general education class instruction.  A special education teacher pushes into a general education class and provides support directly to the special education students in that class.  </a:t>
            </a:r>
          </a:p>
          <a:p>
            <a:pPr lvl="1"/>
            <a:r>
              <a:rPr lang="en-US" sz="1400" b="1" u="sng"/>
              <a:t>Indirect CT services</a:t>
            </a:r>
            <a:r>
              <a:rPr lang="en-US" sz="1400" b="1"/>
              <a:t> - </a:t>
            </a:r>
            <a:r>
              <a:rPr lang="en-US" sz="1400"/>
              <a:t>mean consultation provided by a certified special education teacher to a general education teacher to assist the general education teacher in adjusting the learning environment and/or modifying his/her instructional methods to meet the individual needs of a student with a disability who attends the general education class. </a:t>
            </a:r>
          </a:p>
          <a:p>
            <a:pPr marL="457200" lvl="1" indent="0">
              <a:buNone/>
            </a:pPr>
            <a:r>
              <a:rPr lang="en-US" sz="1400"/>
              <a:t>Indirect CT can be combined with direct CT services.</a:t>
            </a:r>
            <a:endParaRPr lang="en-US" sz="1400" b="1" u="sng"/>
          </a:p>
          <a:p>
            <a:r>
              <a:rPr lang="en-US" sz="1400" b="1" u="sng"/>
              <a:t>Integrated Co-Teaching </a:t>
            </a:r>
            <a:r>
              <a:rPr lang="en-US" sz="1400"/>
              <a:t>(ICT) -  In this model both a special education teacher and general education teacher co-teach to students with and without disabilities. </a:t>
            </a:r>
          </a:p>
          <a:p>
            <a:r>
              <a:rPr lang="en-US" sz="1400" b="1" u="sng"/>
              <a:t>Resource Room</a:t>
            </a:r>
            <a:r>
              <a:rPr lang="en-US" sz="1400" b="1"/>
              <a:t> (RR) (5:1) - </a:t>
            </a:r>
            <a:r>
              <a:rPr lang="en-US" sz="1400"/>
              <a:t> This is a pull-out period during the school day in which the special education teacher works with a small group of students to assist them in meeting their IEP goals. This program is typically used to provide supplementary instruction in reading/writing/math skills,  to support students in accessing the content areas. </a:t>
            </a:r>
            <a:endParaRPr lang="en-US"/>
          </a:p>
        </p:txBody>
      </p:sp>
    </p:spTree>
    <p:extLst>
      <p:ext uri="{BB962C8B-B14F-4D97-AF65-F5344CB8AC3E}">
        <p14:creationId xmlns:p14="http://schemas.microsoft.com/office/powerpoint/2010/main" val="1265193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Districtwide Special Education Programs (</a:t>
            </a:r>
            <a:r>
              <a:rPr lang="en-US" err="1"/>
              <a:t>con't</a:t>
            </a:r>
            <a:r>
              <a:rPr lang="en-US"/>
              <a:t>)</a:t>
            </a:r>
          </a:p>
        </p:txBody>
      </p:sp>
      <p:sp>
        <p:nvSpPr>
          <p:cNvPr id="3" name="Content Placeholder 2"/>
          <p:cNvSpPr>
            <a:spLocks noGrp="1"/>
          </p:cNvSpPr>
          <p:nvPr>
            <p:ph idx="1"/>
          </p:nvPr>
        </p:nvSpPr>
        <p:spPr/>
        <p:txBody>
          <a:bodyPr vert="horz" lIns="91440" tIns="45720" rIns="91440" bIns="45720" rtlCol="0" anchor="t">
            <a:normAutofit/>
          </a:bodyPr>
          <a:lstStyle/>
          <a:p>
            <a:r>
              <a:rPr lang="en-US" b="1" u="sng"/>
              <a:t>Special Class (SC) </a:t>
            </a:r>
            <a:r>
              <a:rPr lang="en-US"/>
              <a:t>– We have two different types of SC programs. </a:t>
            </a:r>
          </a:p>
          <a:p>
            <a:pPr lvl="1"/>
            <a:r>
              <a:rPr lang="en-US" b="1" u="sng"/>
              <a:t>SC 15:1 and SC 12:1:1</a:t>
            </a:r>
            <a:r>
              <a:rPr lang="en-US"/>
              <a:t> – These are regent's level programs, where students work on meeting states learning standards. Lessons are differentiated and scaffolded to assist student's in progressing towards meeting the standards.</a:t>
            </a:r>
          </a:p>
          <a:p>
            <a:pPr lvl="1"/>
            <a:r>
              <a:rPr lang="en-US" b="1" u="sng"/>
              <a:t>SC 8:1+2 and SC 12:1+(3:1) </a:t>
            </a:r>
            <a:r>
              <a:rPr lang="en-US"/>
              <a:t>- </a:t>
            </a:r>
            <a:r>
              <a:rPr lang="en-US">
                <a:sym typeface="Wingdings" panose="05000000000000000000" pitchFamily="2" charset="2"/>
              </a:rPr>
              <a:t> Life Skills.  The students participate in the New York State Alternative Assessment (NYSAA). The curriculum is based around the Career Developmental and Occupational Standards (CDOS), which are included in the state standards.  The class uses the Unique Learning system to enhance instructional practices. </a:t>
            </a:r>
            <a:r>
              <a:rPr lang="en-US"/>
              <a:t> The students work on skills to become more independent with everyday life activities while progressing with reading, writing, mathematics and other content areas.   </a:t>
            </a:r>
          </a:p>
        </p:txBody>
      </p:sp>
    </p:spTree>
    <p:extLst>
      <p:ext uri="{BB962C8B-B14F-4D97-AF65-F5344CB8AC3E}">
        <p14:creationId xmlns:p14="http://schemas.microsoft.com/office/powerpoint/2010/main" val="1275387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Districtwide Special Education Programs (</a:t>
            </a:r>
            <a:r>
              <a:rPr lang="en-US" err="1"/>
              <a:t>Con't</a:t>
            </a:r>
            <a:r>
              <a:rPr lang="en-US"/>
              <a:t>)</a:t>
            </a:r>
          </a:p>
        </p:txBody>
      </p:sp>
      <p:sp>
        <p:nvSpPr>
          <p:cNvPr id="3" name="Content Placeholder 2"/>
          <p:cNvSpPr>
            <a:spLocks noGrp="1"/>
          </p:cNvSpPr>
          <p:nvPr>
            <p:ph idx="1"/>
          </p:nvPr>
        </p:nvSpPr>
        <p:spPr>
          <a:xfrm>
            <a:off x="913795" y="2096064"/>
            <a:ext cx="10353762" cy="4253028"/>
          </a:xfrm>
        </p:spPr>
        <p:txBody>
          <a:bodyPr vert="horz" lIns="91440" tIns="45720" rIns="91440" bIns="45720" rtlCol="0" anchor="t">
            <a:normAutofit fontScale="62500" lnSpcReduction="20000"/>
          </a:bodyPr>
          <a:lstStyle/>
          <a:p>
            <a:r>
              <a:rPr lang="en-US" b="1" u="sng"/>
              <a:t>Reading</a:t>
            </a:r>
            <a:r>
              <a:rPr lang="en-US"/>
              <a:t> – The district has a variety of reading programs</a:t>
            </a:r>
          </a:p>
          <a:p>
            <a:pPr lvl="1"/>
            <a:r>
              <a:rPr lang="en-US"/>
              <a:t>Orton Gillingham K-12 (supplemental reading program)</a:t>
            </a:r>
          </a:p>
          <a:p>
            <a:pPr lvl="1"/>
            <a:r>
              <a:rPr lang="en-US"/>
              <a:t>Read 180 7th-8th grade (supplemental reading program)</a:t>
            </a:r>
          </a:p>
          <a:p>
            <a:pPr lvl="1"/>
            <a:r>
              <a:rPr lang="en-US"/>
              <a:t>Leveled Literacy Instruction (LLI) (supplemental reading program)</a:t>
            </a:r>
          </a:p>
          <a:p>
            <a:pPr lvl="1"/>
            <a:r>
              <a:rPr lang="en-US"/>
              <a:t>Explode the Code and </a:t>
            </a:r>
            <a:r>
              <a:rPr lang="en-US" err="1"/>
              <a:t>EdMark</a:t>
            </a:r>
            <a:r>
              <a:rPr lang="en-US"/>
              <a:t> (phonetic based program)</a:t>
            </a:r>
          </a:p>
          <a:p>
            <a:pPr marL="274320" lvl="1"/>
            <a:r>
              <a:rPr lang="en-US" b="1" u="sng"/>
              <a:t>Additional reading supports that may be used in all programs</a:t>
            </a:r>
            <a:endParaRPr lang="en-US"/>
          </a:p>
          <a:p>
            <a:pPr lvl="1"/>
            <a:r>
              <a:rPr lang="en-US" err="1">
                <a:ea typeface="+mn-lt"/>
                <a:cs typeface="+mn-lt"/>
              </a:rPr>
              <a:t>Fundations</a:t>
            </a:r>
            <a:r>
              <a:rPr lang="en-US">
                <a:ea typeface="+mn-lt"/>
                <a:cs typeface="+mn-lt"/>
              </a:rPr>
              <a:t> (Wilson based) and Pioneer Valley (K-2)</a:t>
            </a:r>
            <a:endParaRPr lang="en-US"/>
          </a:p>
          <a:p>
            <a:pPr lvl="1"/>
            <a:r>
              <a:rPr lang="en-US"/>
              <a:t>F &amp; P (Guided reading in the classroom)</a:t>
            </a:r>
          </a:p>
          <a:p>
            <a:pPr lvl="1"/>
            <a:r>
              <a:rPr lang="en-US"/>
              <a:t>Raz-Kids (Computer based reading)</a:t>
            </a:r>
          </a:p>
          <a:p>
            <a:pPr lvl="1"/>
            <a:r>
              <a:rPr lang="en-US"/>
              <a:t>Into Reading grades 3-6</a:t>
            </a:r>
          </a:p>
          <a:p>
            <a:pPr lvl="1"/>
            <a:r>
              <a:rPr lang="en-US"/>
              <a:t>Scholastic Reading Leveled Library (fluency and reading comprehension)</a:t>
            </a:r>
          </a:p>
          <a:p>
            <a:pPr lvl="1"/>
            <a:r>
              <a:rPr lang="en-US"/>
              <a:t>Assistive Technology software (when appropriate)</a:t>
            </a:r>
          </a:p>
          <a:p>
            <a:r>
              <a:rPr lang="en-US" u="sng">
                <a:sym typeface="Wingdings" panose="05000000000000000000" pitchFamily="2" charset="2"/>
              </a:rPr>
              <a:t>SC Reading (15:1) </a:t>
            </a:r>
            <a:r>
              <a:rPr lang="en-US">
                <a:sym typeface="Wingdings" panose="05000000000000000000" pitchFamily="2" charset="2"/>
              </a:rPr>
              <a:t>– The teacher designs a reading program to meet the student’s individual reading needs. The student's IEP goals determine the reading instruction provided. </a:t>
            </a:r>
            <a:endParaRPr lang="en-US"/>
          </a:p>
          <a:p>
            <a:r>
              <a:rPr lang="en-US" u="sng"/>
              <a:t>MTA Reading (5:1)</a:t>
            </a:r>
            <a:r>
              <a:rPr lang="en-US"/>
              <a:t> - The Multi-Sensory Teaching Approach reading class incorporates Orton-Gillingham methodologies in teaching students foundational reading skills​. </a:t>
            </a:r>
          </a:p>
          <a:p>
            <a:endParaRPr lang="en-US"/>
          </a:p>
          <a:p>
            <a:endParaRPr lang="en-US"/>
          </a:p>
        </p:txBody>
      </p:sp>
    </p:spTree>
    <p:extLst>
      <p:ext uri="{BB962C8B-B14F-4D97-AF65-F5344CB8AC3E}">
        <p14:creationId xmlns:p14="http://schemas.microsoft.com/office/powerpoint/2010/main" val="1168160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Related Services	</a:t>
            </a:r>
          </a:p>
        </p:txBody>
      </p:sp>
      <p:sp>
        <p:nvSpPr>
          <p:cNvPr id="3" name="Content Placeholder 2"/>
          <p:cNvSpPr>
            <a:spLocks noGrp="1"/>
          </p:cNvSpPr>
          <p:nvPr>
            <p:ph idx="1"/>
          </p:nvPr>
        </p:nvSpPr>
        <p:spPr/>
        <p:txBody>
          <a:bodyPr vert="horz" lIns="91440" tIns="45720" rIns="91440" bIns="45720" rtlCol="0" anchor="t">
            <a:normAutofit fontScale="77500" lnSpcReduction="20000"/>
          </a:bodyPr>
          <a:lstStyle/>
          <a:p>
            <a:r>
              <a:rPr lang="en-US"/>
              <a:t>Speech/Language Therapy</a:t>
            </a:r>
          </a:p>
          <a:p>
            <a:r>
              <a:rPr lang="en-US"/>
              <a:t>Occupational Therapy</a:t>
            </a:r>
          </a:p>
          <a:p>
            <a:r>
              <a:rPr lang="en-US"/>
              <a:t>Physical Therapy</a:t>
            </a:r>
          </a:p>
          <a:p>
            <a:r>
              <a:rPr lang="en-US"/>
              <a:t>Hearing Services</a:t>
            </a:r>
          </a:p>
          <a:p>
            <a:r>
              <a:rPr lang="en-US"/>
              <a:t>Vision Services (through BOCES)</a:t>
            </a:r>
          </a:p>
          <a:p>
            <a:r>
              <a:rPr lang="en-US"/>
              <a:t>Counseling</a:t>
            </a:r>
          </a:p>
          <a:p>
            <a:r>
              <a:rPr lang="en-US" b="1" u="sng"/>
              <a:t>Additional supports that may be used in all programs</a:t>
            </a:r>
          </a:p>
          <a:p>
            <a:pPr lvl="1"/>
            <a:r>
              <a:rPr lang="en-US"/>
              <a:t>Behavioral supports (PBIS, classroom management systems, positive reinforcement plan (PRP), FBA/BIP, and consultations with outside agencies)</a:t>
            </a:r>
          </a:p>
          <a:p>
            <a:pPr lvl="1"/>
            <a:r>
              <a:rPr lang="en-US"/>
              <a:t>Safety Plans (medical, social/emotional needs and others)</a:t>
            </a:r>
          </a:p>
          <a:p>
            <a:pPr lvl="1"/>
            <a:r>
              <a:rPr lang="en-US"/>
              <a:t>Assistive Technology supports (speech to text, text to speech, spell checker, word processor, etc.)</a:t>
            </a:r>
          </a:p>
        </p:txBody>
      </p:sp>
    </p:spTree>
    <p:extLst>
      <p:ext uri="{BB962C8B-B14F-4D97-AF65-F5344CB8AC3E}">
        <p14:creationId xmlns:p14="http://schemas.microsoft.com/office/powerpoint/2010/main" val="7205281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CA9BD2E19B814F81AFB765B622F282" ma:contentTypeVersion="12" ma:contentTypeDescription="Create a new document." ma:contentTypeScope="" ma:versionID="725e042165b1858d8a02913f56bcb409">
  <xsd:schema xmlns:xsd="http://www.w3.org/2001/XMLSchema" xmlns:xs="http://www.w3.org/2001/XMLSchema" xmlns:p="http://schemas.microsoft.com/office/2006/metadata/properties" xmlns:ns3="cb5d81e6-e741-4eb6-ad17-21aada12f607" xmlns:ns4="a7da586e-9d29-4b21-8a22-0bdaddd6e34c" targetNamespace="http://schemas.microsoft.com/office/2006/metadata/properties" ma:root="true" ma:fieldsID="ee014f54f3d0f5f6d09783ca14965f69" ns3:_="" ns4:_="">
    <xsd:import namespace="cb5d81e6-e741-4eb6-ad17-21aada12f607"/>
    <xsd:import namespace="a7da586e-9d29-4b21-8a22-0bdaddd6e34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5d81e6-e741-4eb6-ad17-21aada12f6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da586e-9d29-4b21-8a22-0bdaddd6e3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D1DEFE-FFB7-4050-962F-3FC69BD3B2E6}">
  <ds:schemaRefs>
    <ds:schemaRef ds:uri="http://schemas.microsoft.com/sharepoint/v3/contenttype/forms"/>
  </ds:schemaRefs>
</ds:datastoreItem>
</file>

<file path=customXml/itemProps2.xml><?xml version="1.0" encoding="utf-8"?>
<ds:datastoreItem xmlns:ds="http://schemas.openxmlformats.org/officeDocument/2006/customXml" ds:itemID="{9800FBE0-2712-4357-B605-C6E8AA9D80D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0B574FD-1F07-4C6C-9850-13943B6BFBDE}">
  <ds:schemaRefs>
    <ds:schemaRef ds:uri="a7da586e-9d29-4b21-8a22-0bdaddd6e34c"/>
    <ds:schemaRef ds:uri="cb5d81e6-e741-4eb6-ad17-21aada12f60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Damask</Template>
  <TotalTime>0</TotalTime>
  <Words>784</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Bookman Old Style</vt:lpstr>
      <vt:lpstr>Rockwell</vt:lpstr>
      <vt:lpstr>Damask</vt:lpstr>
      <vt:lpstr>Wallkill Central School District</vt:lpstr>
      <vt:lpstr>What Determines the program and supports for a student?</vt:lpstr>
      <vt:lpstr>Districtwide Special Education Programs ** The Committee of Special Education (CSE) considers the full continuum of services as well as Least Restrictive Environment  (LRE) when developing an individual student’s program. </vt:lpstr>
      <vt:lpstr> Districtwide Special Education Programs (con't)</vt:lpstr>
      <vt:lpstr>Districtwide Special Education Programs (Con't)</vt:lpstr>
      <vt:lpstr>Related Services </vt:lpstr>
    </vt:vector>
  </TitlesOfParts>
  <Company>Wallkill Central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Wallkill Central School District</dc:title>
  <dc:creator>White, Anthony</dc:creator>
  <cp:lastModifiedBy>Parete, Nicole</cp:lastModifiedBy>
  <cp:revision>2</cp:revision>
  <dcterms:created xsi:type="dcterms:W3CDTF">2014-11-17T21:07:49Z</dcterms:created>
  <dcterms:modified xsi:type="dcterms:W3CDTF">2021-12-09T21:12:12Z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0x01010098CA9BD2E19B814F81AFB765B622F282</vt:lpwstr>
  </property>
</Properties>
</file>